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  <p:sldId id="268" r:id="rId12"/>
    <p:sldId id="265" r:id="rId13"/>
    <p:sldId id="270" r:id="rId14"/>
    <p:sldId id="267" r:id="rId15"/>
    <p:sldId id="271" r:id="rId16"/>
    <p:sldId id="273" r:id="rId17"/>
    <p:sldId id="266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764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0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323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064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23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040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6154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695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98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368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06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423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3799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1790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8769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46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138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99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428624"/>
            <a:ext cx="8791575" cy="2290763"/>
          </a:xfrm>
        </p:spPr>
        <p:txBody>
          <a:bodyPr/>
          <a:lstStyle/>
          <a:p>
            <a:r>
              <a:rPr lang="en-US" dirty="0"/>
              <a:t>EE400D</a:t>
            </a:r>
            <a:br>
              <a:rPr lang="en-US" dirty="0"/>
            </a:br>
            <a:r>
              <a:rPr lang="en-US" dirty="0"/>
              <a:t>Saws team</a:t>
            </a:r>
            <a:br>
              <a:rPr lang="en-US" dirty="0"/>
            </a:br>
            <a:r>
              <a:rPr lang="en-US" dirty="0"/>
              <a:t>results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3348037"/>
            <a:ext cx="8791575" cy="2538413"/>
          </a:xfrm>
        </p:spPr>
        <p:txBody>
          <a:bodyPr>
            <a:normAutofit/>
          </a:bodyPr>
          <a:lstStyle/>
          <a:p>
            <a:r>
              <a:rPr lang="en-US" dirty="0"/>
              <a:t>Garrett Bondoc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code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Sweepsun</a:t>
            </a:r>
            <a:r>
              <a:rPr lang="en-US" dirty="0"/>
              <a:t>();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43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876424" y="428624"/>
            <a:ext cx="8791575" cy="2290763"/>
          </a:xfrm>
        </p:spPr>
        <p:txBody>
          <a:bodyPr/>
          <a:lstStyle/>
          <a:p>
            <a:r>
              <a:rPr lang="en-US" dirty="0"/>
              <a:t>EE400D</a:t>
            </a:r>
            <a:br>
              <a:rPr lang="en-US" dirty="0"/>
            </a:br>
            <a:r>
              <a:rPr lang="en-US" dirty="0"/>
              <a:t>Saws team</a:t>
            </a:r>
            <a:br>
              <a:rPr lang="en-US" dirty="0"/>
            </a:br>
            <a:r>
              <a:rPr lang="en-US" dirty="0"/>
              <a:t>results presentation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019299" y="3348037"/>
            <a:ext cx="8791575" cy="2538413"/>
          </a:xfrm>
        </p:spPr>
        <p:txBody>
          <a:bodyPr>
            <a:normAutofit/>
          </a:bodyPr>
          <a:lstStyle/>
          <a:p>
            <a:r>
              <a:rPr lang="en-US" dirty="0"/>
              <a:t>James Donahue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Tracking prototype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Tracksun</a:t>
            </a:r>
            <a:r>
              <a:rPr lang="en-US" dirty="0"/>
              <a:t>(); algorithm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Tracksun</a:t>
            </a:r>
            <a:r>
              <a:rPr lang="en-US" dirty="0"/>
              <a:t>();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Track sun is a modular function that is meant to be easily integrated into our main program</a:t>
            </a:r>
          </a:p>
          <a:p>
            <a:r>
              <a:rPr lang="en-US" dirty="0"/>
              <a:t>Track sun is used to point the solar array at the sun, when the sensors can distinguish a brighter part of the sky</a:t>
            </a:r>
          </a:p>
          <a:p>
            <a:r>
              <a:rPr lang="en-US" dirty="0"/>
              <a:t>Track sun uses 2 PID controllers to first correct light deviations on the Azimuthal axis then the elevation axis </a:t>
            </a:r>
          </a:p>
          <a:p>
            <a:r>
              <a:rPr lang="en-US" dirty="0"/>
              <a:t>The code prototype output will be modified to work with a stepper motor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35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1E751-CE69-4E07-860A-05595343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tracking prototype – Objectives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7DBF5-3E16-4CA4-B22F-61535D603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066691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Simple hardware demonstrator, to help with project design  </a:t>
            </a:r>
          </a:p>
          <a:p>
            <a:r>
              <a:rPr lang="en-US" dirty="0"/>
              <a:t>Test sun locating techniques, using a quad sensor arrangement </a:t>
            </a:r>
          </a:p>
          <a:p>
            <a:r>
              <a:rPr lang="en-US" dirty="0"/>
              <a:t>Test the performance of photo-resistor voltage dividers </a:t>
            </a:r>
          </a:p>
          <a:p>
            <a:r>
              <a:rPr lang="en-US" dirty="0"/>
              <a:t>Hardware platform to test our PID controller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10E22-16E7-4CAA-A92F-3AFC492AF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4" y="2249487"/>
            <a:ext cx="6137227" cy="345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0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Photoresistor Voltage Divider            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5048" y="2451799"/>
            <a:ext cx="4375910" cy="32241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sz="6200" dirty="0"/>
              <a:t>The </a:t>
            </a:r>
            <a:r>
              <a:rPr lang="en-US" sz="6800" dirty="0"/>
              <a:t>resistance of an LDR decreases as light intensity increases</a:t>
            </a:r>
          </a:p>
          <a:p>
            <a:r>
              <a:rPr lang="en-US" sz="6800" dirty="0"/>
              <a:t>The sensor outputs a  voltage that is proportional to the sunlight</a:t>
            </a:r>
          </a:p>
          <a:p>
            <a:r>
              <a:rPr lang="en-US" sz="6800" dirty="0"/>
              <a:t>The Arduino Microcontroller polls the value using  </a:t>
            </a:r>
            <a:r>
              <a:rPr lang="en-US" sz="6800" dirty="0" err="1"/>
              <a:t>analogRead</a:t>
            </a:r>
            <a:r>
              <a:rPr lang="en-US" sz="6200" dirty="0"/>
              <a:t>();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1FBAF-C106-4B1E-AA3F-67457F1E1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958" y="2451799"/>
            <a:ext cx="5539407" cy="322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30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E45E5-19A0-4930-A983-5E1DD80EFB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" t="33481" r="362" b="8954"/>
          <a:stretch/>
        </p:blipFill>
        <p:spPr>
          <a:xfrm>
            <a:off x="702364" y="1775792"/>
            <a:ext cx="10787265" cy="119269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9EFD190-33AE-4B4C-9466-867425CC9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7887" b="54565"/>
          <a:stretch/>
        </p:blipFill>
        <p:spPr>
          <a:xfrm>
            <a:off x="2430185" y="3254362"/>
            <a:ext cx="7328453" cy="2966266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9114B5E6-D892-4CAC-AF4A-A17FB471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PID Controller in Arduino </a:t>
            </a:r>
          </a:p>
        </p:txBody>
      </p:sp>
    </p:spTree>
    <p:extLst>
      <p:ext uri="{BB962C8B-B14F-4D97-AF65-F5344CB8AC3E}">
        <p14:creationId xmlns:p14="http://schemas.microsoft.com/office/powerpoint/2010/main" val="320674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230ED-3C27-4A25-89C0-DE703ADF6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Changes TO </a:t>
            </a:r>
            <a:r>
              <a:rPr lang="en-US" dirty="0" err="1"/>
              <a:t>Tracksun</a:t>
            </a:r>
            <a:r>
              <a:rPr lang="en-US" dirty="0"/>
              <a:t>();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EA367E-88C7-474A-80B6-1EDCFE3C6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97088"/>
            <a:ext cx="4177401" cy="3816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6F9FA5-E21A-4615-9854-6659DCBDC13F}"/>
              </a:ext>
            </a:extLst>
          </p:cNvPr>
          <p:cNvSpPr txBox="1"/>
          <p:nvPr/>
        </p:nvSpPr>
        <p:spPr>
          <a:xfrm>
            <a:off x="1272209" y="2557670"/>
            <a:ext cx="5353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A2758-B4B5-4C5D-8B8F-65AB715A6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179741"/>
            <a:ext cx="3829050" cy="295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10E41-791E-405F-9509-8C8F417E2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80" y="2927002"/>
            <a:ext cx="5197131" cy="199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48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294918"/>
            <a:ext cx="9905998" cy="1478570"/>
          </a:xfrm>
        </p:spPr>
        <p:txBody>
          <a:bodyPr/>
          <a:lstStyle/>
          <a:p>
            <a:r>
              <a:rPr lang="en-US" dirty="0" err="1"/>
              <a:t>Tracksun</a:t>
            </a:r>
            <a:r>
              <a:rPr lang="en-US" dirty="0"/>
              <a:t>();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089071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Servos to stepper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5617197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final prototype will use stepper motors to turn the gantry's axis</a:t>
            </a:r>
          </a:p>
          <a:p>
            <a:r>
              <a:rPr lang="en-US" dirty="0"/>
              <a:t>The PID controller outputs an angle from 0° to 180° for use with servo motors</a:t>
            </a:r>
          </a:p>
          <a:p>
            <a:r>
              <a:rPr lang="en-US" dirty="0"/>
              <a:t>Standard steppers don’t provide absolute position feedback</a:t>
            </a:r>
          </a:p>
          <a:p>
            <a:r>
              <a:rPr lang="en-US" dirty="0"/>
              <a:t>We will use end switches to ‘home’ the gantry similar to CNC machine homing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stop switches on lulzbot">
            <a:extLst>
              <a:ext uri="{FF2B5EF4-FFF2-40B4-BE49-F238E27FC236}">
                <a16:creationId xmlns:a16="http://schemas.microsoft.com/office/drawing/2014/main" id="{B3ED0F81-FA95-4F75-932A-05CD597C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370" y="2346877"/>
            <a:ext cx="4262230" cy="299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44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AD18-0336-4828-9D92-14D0E094D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0137D8-AB89-481A-9BA2-7BA9C73BC9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SAWS project overview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188" y="1574100"/>
            <a:ext cx="9316991" cy="1567656"/>
          </a:xfrm>
        </p:spPr>
      </p:pic>
      <p:sp>
        <p:nvSpPr>
          <p:cNvPr id="6" name="TextBox 5"/>
          <p:cNvSpPr txBox="1"/>
          <p:nvPr/>
        </p:nvSpPr>
        <p:spPr>
          <a:xfrm>
            <a:off x="1246188" y="3314700"/>
            <a:ext cx="9316991" cy="2966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Solar Powered Weather 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Solar Panel Tracks the sun for efficiency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Power is supplied to the hub and the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Hub is responsible for motor control, power distribution, and data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weather data is recorded for observation from a user’s point of view.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Today we will discuss the Solar Tracking Algorithm.</a:t>
            </a:r>
          </a:p>
        </p:txBody>
      </p:sp>
    </p:spTree>
    <p:extLst>
      <p:ext uri="{BB962C8B-B14F-4D97-AF65-F5344CB8AC3E}">
        <p14:creationId xmlns:p14="http://schemas.microsoft.com/office/powerpoint/2010/main" val="325201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Solar tracking algorithm (</a:t>
            </a:r>
            <a:r>
              <a:rPr lang="en-US" dirty="0" err="1"/>
              <a:t>sta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318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Solar Array should be controllable in degrees or steps</a:t>
            </a:r>
          </a:p>
          <a:p>
            <a:r>
              <a:rPr lang="en-US" dirty="0"/>
              <a:t>Solar Array will rotate azimuth 360 degrees</a:t>
            </a:r>
          </a:p>
          <a:p>
            <a:r>
              <a:rPr lang="en-US" dirty="0"/>
              <a:t>Solar Array will rotate altitude 90 degrees</a:t>
            </a:r>
          </a:p>
          <a:p>
            <a:r>
              <a:rPr lang="en-US" dirty="0"/>
              <a:t>Solar Array will power up/down based on Real Time Clock, failed sweeps, or manual user input.</a:t>
            </a:r>
          </a:p>
          <a:p>
            <a:r>
              <a:rPr lang="en-US" dirty="0"/>
              <a:t>Solar Array will sweep entire scope to find sun and calibrate azimuth and altitude positioning.</a:t>
            </a:r>
          </a:p>
          <a:p>
            <a:r>
              <a:rPr lang="en-US" dirty="0"/>
              <a:t>Solar Array should be autonomous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838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 state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1" y="1536970"/>
            <a:ext cx="9676542" cy="4995958"/>
          </a:xfrm>
        </p:spPr>
      </p:pic>
    </p:spTree>
    <p:extLst>
      <p:ext uri="{BB962C8B-B14F-4D97-AF65-F5344CB8AC3E}">
        <p14:creationId xmlns:p14="http://schemas.microsoft.com/office/powerpoint/2010/main" val="157828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Readsun</a:t>
            </a:r>
            <a:r>
              <a:rPr lang="en-US" dirty="0"/>
              <a:t>();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Main program will begin with </a:t>
            </a:r>
            <a:r>
              <a:rPr lang="en-US" dirty="0" err="1"/>
              <a:t>readSun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and begin every 30 minutes or when</a:t>
            </a:r>
            <a:br>
              <a:rPr lang="en-US" dirty="0"/>
            </a:br>
            <a:r>
              <a:rPr lang="en-US" dirty="0"/>
              <a:t>morning takes place (Real Time Clock)</a:t>
            </a:r>
          </a:p>
          <a:p>
            <a:r>
              <a:rPr lang="en-US" dirty="0"/>
              <a:t>Take an analog reading of the 4</a:t>
            </a:r>
            <a:br>
              <a:rPr lang="en-US" dirty="0"/>
            </a:br>
            <a:r>
              <a:rPr lang="en-US" dirty="0" err="1"/>
              <a:t>photresistors</a:t>
            </a:r>
            <a:r>
              <a:rPr lang="en-US" dirty="0"/>
              <a:t>.</a:t>
            </a:r>
          </a:p>
          <a:p>
            <a:r>
              <a:rPr lang="en-US" dirty="0"/>
              <a:t>Select an algorithm option based on</a:t>
            </a:r>
            <a:br>
              <a:rPr lang="en-US" dirty="0"/>
            </a:br>
            <a:r>
              <a:rPr lang="en-US" dirty="0"/>
              <a:t>the intensity and calibration of the sun.</a:t>
            </a:r>
          </a:p>
          <a:p>
            <a:r>
              <a:rPr lang="en-US" dirty="0"/>
              <a:t>3 options: sweep, track, or stand by.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956" y="1976304"/>
            <a:ext cx="4276237" cy="2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09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Sweepsun</a:t>
            </a:r>
            <a:r>
              <a:rPr lang="en-US" dirty="0"/>
              <a:t>();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59483"/>
          </a:xfrm>
        </p:spPr>
        <p:txBody>
          <a:bodyPr>
            <a:normAutofit/>
          </a:bodyPr>
          <a:lstStyle/>
          <a:p>
            <a:r>
              <a:rPr lang="en-US" dirty="0"/>
              <a:t>Select this option if the values are unequal and below threshold.</a:t>
            </a:r>
          </a:p>
          <a:p>
            <a:r>
              <a:rPr lang="en-US" dirty="0"/>
              <a:t>On azimuth, rotate the panel the full range to find the sun.</a:t>
            </a:r>
          </a:p>
          <a:p>
            <a:r>
              <a:rPr lang="en-US" dirty="0"/>
              <a:t>Rectifies situations of physical disturbance, poor placement and, shade.</a:t>
            </a:r>
          </a:p>
          <a:p>
            <a:r>
              <a:rPr lang="en-US" dirty="0"/>
              <a:t>Transitions to </a:t>
            </a:r>
            <a:r>
              <a:rPr lang="en-US" dirty="0" err="1"/>
              <a:t>trackSun</a:t>
            </a:r>
            <a:r>
              <a:rPr lang="en-US" dirty="0"/>
              <a:t>(); if sun is found.</a:t>
            </a:r>
          </a:p>
          <a:p>
            <a:r>
              <a:rPr lang="en-US" dirty="0"/>
              <a:t>Transitions to standby(); if sun isn’t found after x attempts.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15" y="344487"/>
            <a:ext cx="32869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3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Tracksun</a:t>
            </a:r>
            <a:r>
              <a:rPr lang="en-US" dirty="0"/>
              <a:t>();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345866"/>
          </a:xfrm>
        </p:spPr>
        <p:txBody>
          <a:bodyPr/>
          <a:lstStyle/>
          <a:p>
            <a:r>
              <a:rPr lang="en-US" dirty="0"/>
              <a:t>Select this option if values are above</a:t>
            </a:r>
            <a:br>
              <a:rPr lang="en-US" dirty="0"/>
            </a:br>
            <a:r>
              <a:rPr lang="en-US" dirty="0"/>
              <a:t>threshold but are unequal or if </a:t>
            </a:r>
            <a:br>
              <a:rPr lang="en-US" dirty="0"/>
            </a:br>
            <a:r>
              <a:rPr lang="en-US" dirty="0" err="1"/>
              <a:t>sweepSun</a:t>
            </a:r>
            <a:r>
              <a:rPr lang="en-US" dirty="0"/>
              <a:t>(); was successful.</a:t>
            </a:r>
          </a:p>
          <a:p>
            <a:r>
              <a:rPr lang="en-US" dirty="0"/>
              <a:t>AD average = BC average = azimuth</a:t>
            </a:r>
          </a:p>
          <a:p>
            <a:r>
              <a:rPr lang="en-US" dirty="0"/>
              <a:t>AB average = CD average = altitude</a:t>
            </a:r>
          </a:p>
          <a:p>
            <a:r>
              <a:rPr lang="en-US" dirty="0"/>
              <a:t>The cross wall focuses sun angle for</a:t>
            </a:r>
            <a:br>
              <a:rPr lang="en-US" dirty="0"/>
            </a:br>
            <a:r>
              <a:rPr lang="en-US" dirty="0"/>
              <a:t>comparison.</a:t>
            </a:r>
          </a:p>
          <a:p>
            <a:r>
              <a:rPr lang="en-US" dirty="0"/>
              <a:t>Transition to </a:t>
            </a:r>
            <a:r>
              <a:rPr lang="en-US" dirty="0" err="1"/>
              <a:t>standBy</a:t>
            </a:r>
            <a:r>
              <a:rPr lang="en-US" dirty="0"/>
              <a:t>(); once calibrated.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727" y="3400910"/>
            <a:ext cx="3919538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28" y="390524"/>
            <a:ext cx="4276237" cy="285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9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116799"/>
            <a:ext cx="9905998" cy="1478570"/>
          </a:xfrm>
        </p:spPr>
        <p:txBody>
          <a:bodyPr/>
          <a:lstStyle/>
          <a:p>
            <a:r>
              <a:rPr lang="en-US" dirty="0" err="1"/>
              <a:t>Sweepsun</a:t>
            </a:r>
            <a:r>
              <a:rPr lang="en-US" dirty="0"/>
              <a:t>();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167606"/>
            <a:ext cx="1083945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9222"/>
            <a:ext cx="12192000" cy="21876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350" y="2621856"/>
            <a:ext cx="1083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loop #1 associates every degree with a </a:t>
            </a:r>
            <a:r>
              <a:rPr lang="en-US" dirty="0" err="1"/>
              <a:t>sunData</a:t>
            </a:r>
            <a:r>
              <a:rPr lang="en-US" dirty="0"/>
              <a:t> reading, an averaged value from ABCD.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4350" y="5227520"/>
            <a:ext cx="11087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Loop #2 uses a sort algorithm to find the index of the highest sun then turn the panel back to that position.</a:t>
            </a:r>
          </a:p>
        </p:txBody>
      </p:sp>
    </p:spTree>
    <p:extLst>
      <p:ext uri="{BB962C8B-B14F-4D97-AF65-F5344CB8AC3E}">
        <p14:creationId xmlns:p14="http://schemas.microsoft.com/office/powerpoint/2010/main" val="99946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63" y="2418743"/>
            <a:ext cx="9905998" cy="1478570"/>
          </a:xfrm>
        </p:spPr>
        <p:txBody>
          <a:bodyPr/>
          <a:lstStyle/>
          <a:p>
            <a:r>
              <a:rPr lang="en-US" dirty="0" err="1"/>
              <a:t>Sweepsun</a:t>
            </a:r>
            <a:r>
              <a:rPr lang="en-US" dirty="0"/>
              <a:t>(); demonstration</a:t>
            </a:r>
          </a:p>
        </p:txBody>
      </p:sp>
    </p:spTree>
    <p:extLst>
      <p:ext uri="{BB962C8B-B14F-4D97-AF65-F5344CB8AC3E}">
        <p14:creationId xmlns:p14="http://schemas.microsoft.com/office/powerpoint/2010/main" val="5796206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1439</TotalTime>
  <Words>500</Words>
  <Application>Microsoft Office PowerPoint</Application>
  <PresentationFormat>Widescreen</PresentationFormat>
  <Paragraphs>73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Trebuchet MS</vt:lpstr>
      <vt:lpstr>Tw Cen MT</vt:lpstr>
      <vt:lpstr>Circuit</vt:lpstr>
      <vt:lpstr>1_Circuit</vt:lpstr>
      <vt:lpstr>EE400D Saws team results presentation</vt:lpstr>
      <vt:lpstr>SAWS project overview</vt:lpstr>
      <vt:lpstr>Solar tracking algorithm (sta)  requirements</vt:lpstr>
      <vt:lpstr>STA state diagram</vt:lpstr>
      <vt:lpstr>Readsun(); objectives</vt:lpstr>
      <vt:lpstr>Sweepsun(); objectives</vt:lpstr>
      <vt:lpstr>Tracksun(); objectives</vt:lpstr>
      <vt:lpstr>Sweepsun(); details</vt:lpstr>
      <vt:lpstr>Sweepsun(); demonstration</vt:lpstr>
      <vt:lpstr>EE400D Saws team results presentation</vt:lpstr>
      <vt:lpstr>Tracksun(); details</vt:lpstr>
      <vt:lpstr>Solar tracking prototype – Objectives  </vt:lpstr>
      <vt:lpstr> Photoresistor Voltage Divider              </vt:lpstr>
      <vt:lpstr>Simple PID Controller in Arduino </vt:lpstr>
      <vt:lpstr>Performance Changes TO Tracksun();</vt:lpstr>
      <vt:lpstr>Tracksun(); demonstration</vt:lpstr>
      <vt:lpstr>Servos to stepper adaptation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EE400D Saws team results presentation</dc:title>
  <dc:creator>Garrett Bondoc</dc:creator>
  <cp:lastModifiedBy>James</cp:lastModifiedBy>
  <cp:revision>32</cp:revision>
  <dcterms:created xsi:type="dcterms:W3CDTF">2017-10-11T04:43:37Z</dcterms:created>
  <dcterms:modified xsi:type="dcterms:W3CDTF">2017-10-16T19:32:20Z</dcterms:modified>
</cp:coreProperties>
</file>